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073F33-8FF0-44DB-A4CD-8862603A546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81"/>
            <p14:sldId id="279"/>
            <p14:sldId id="280"/>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B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5" autoAdjust="0"/>
    <p:restoredTop sz="94660"/>
  </p:normalViewPr>
  <p:slideViewPr>
    <p:cSldViewPr snapToGrid="0">
      <p:cViewPr varScale="1">
        <p:scale>
          <a:sx n="109" d="100"/>
          <a:sy n="109" d="100"/>
        </p:scale>
        <p:origin x="60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0A4EB-16A3-4A21-9BD2-D8A887FABB04}"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6E728-6419-4F56-97C8-957CEED43130}" type="slidenum">
              <a:rPr lang="en-US" smtClean="0"/>
              <a:t>‹#›</a:t>
            </a:fld>
            <a:endParaRPr lang="en-US"/>
          </a:p>
        </p:txBody>
      </p:sp>
    </p:spTree>
    <p:extLst>
      <p:ext uri="{BB962C8B-B14F-4D97-AF65-F5344CB8AC3E}">
        <p14:creationId xmlns:p14="http://schemas.microsoft.com/office/powerpoint/2010/main" val="213581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2n of these lie in S</a:t>
            </a:r>
            <a:r>
              <a:rPr lang="en-US" baseline="30000" dirty="0" smtClean="0"/>
              <a:t>n</a:t>
            </a:r>
            <a:r>
              <a:rPr lang="en-US" dirty="0" smtClean="0"/>
              <a:t>, since half of them are due to pairs of evens</a:t>
            </a:r>
          </a:p>
          <a:p>
            <a:r>
              <a:rPr lang="en-US" dirty="0" smtClean="0"/>
              <a:t>2n of these lie in </a:t>
            </a:r>
            <a:r>
              <a:rPr lang="en-US" dirty="0" err="1" smtClean="0"/>
              <a:t>F</a:t>
            </a:r>
            <a:r>
              <a:rPr lang="en-US" baseline="30000" dirty="0" err="1" smtClean="0"/>
              <a:t>n</a:t>
            </a:r>
            <a:r>
              <a:rPr lang="en-US" dirty="0" smtClean="0"/>
              <a:t>, since half of them are due to pairs of odds</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25</a:t>
            </a:fld>
            <a:endParaRPr lang="en-US"/>
          </a:p>
        </p:txBody>
      </p:sp>
    </p:spTree>
    <p:extLst>
      <p:ext uri="{BB962C8B-B14F-4D97-AF65-F5344CB8AC3E}">
        <p14:creationId xmlns:p14="http://schemas.microsoft.com/office/powerpoint/2010/main" val="4112762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991365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4038525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153296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49134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82630EA-76FD-49FA-B4D7-B3C446157E9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309023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82630EA-76FD-49FA-B4D7-B3C446157E98}"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156014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82630EA-76FD-49FA-B4D7-B3C446157E98}"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89290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2630EA-76FD-49FA-B4D7-B3C446157E98}" type="datetimeFigureOut">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65802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2630EA-76FD-49FA-B4D7-B3C446157E98}" type="datetimeFigureOut">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211693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2630EA-76FD-49FA-B4D7-B3C446157E98}"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192367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2630EA-76FD-49FA-B4D7-B3C446157E98}"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203695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2630EA-76FD-49FA-B4D7-B3C446157E98}" type="datetimeFigureOut">
              <a:rPr lang="en-US" smtClean="0"/>
              <a:t>4/30/2019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F1C048-5ACF-46CF-A7B0-A7AC23FBDFB2}" type="slidenum">
              <a:rPr lang="en-US" smtClean="0"/>
              <a:t>‹#›</a:t>
            </a:fld>
            <a:endParaRPr lang="en-US"/>
          </a:p>
        </p:txBody>
      </p:sp>
    </p:spTree>
    <p:extLst>
      <p:ext uri="{BB962C8B-B14F-4D97-AF65-F5344CB8AC3E}">
        <p14:creationId xmlns:p14="http://schemas.microsoft.com/office/powerpoint/2010/main" val="427667324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BD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002060"/>
                </a:solidFill>
                <a:latin typeface="Georgia" panose="02040502050405020303" pitchFamily="18" charset="0"/>
              </a:rPr>
              <a:t>Billiards Trajectories</a:t>
            </a:r>
            <a:endParaRPr lang="en-US" dirty="0">
              <a:solidFill>
                <a:srgbClr val="002060"/>
              </a:solidFill>
              <a:latin typeface="Georgia" panose="02040502050405020303" pitchFamily="18" charset="0"/>
            </a:endParaRPr>
          </a:p>
        </p:txBody>
      </p:sp>
      <p:sp>
        <p:nvSpPr>
          <p:cNvPr id="3" name="Subtitle 2"/>
          <p:cNvSpPr>
            <a:spLocks noGrp="1"/>
          </p:cNvSpPr>
          <p:nvPr>
            <p:ph type="subTitle" idx="1"/>
          </p:nvPr>
        </p:nvSpPr>
        <p:spPr/>
        <p:txBody>
          <a:bodyPr/>
          <a:lstStyle/>
          <a:p>
            <a:r>
              <a:rPr lang="en-US" dirty="0" smtClean="0">
                <a:solidFill>
                  <a:schemeClr val="tx1">
                    <a:lumMod val="10000"/>
                  </a:schemeClr>
                </a:solidFill>
              </a:rPr>
              <a:t>John Mikulskis</a:t>
            </a:r>
            <a:endParaRPr lang="en-US" dirty="0">
              <a:solidFill>
                <a:schemeClr val="tx1">
                  <a:lumMod val="10000"/>
                </a:schemeClr>
              </a:solidFill>
            </a:endParaRPr>
          </a:p>
        </p:txBody>
      </p:sp>
    </p:spTree>
    <p:extLst>
      <p:ext uri="{BB962C8B-B14F-4D97-AF65-F5344CB8AC3E}">
        <p14:creationId xmlns:p14="http://schemas.microsoft.com/office/powerpoint/2010/main" val="1945021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t>
            </a:r>
            <a:r>
              <a:rPr lang="el-GR" dirty="0" smtClean="0"/>
              <a:t>θ</a:t>
            </a:r>
            <a:r>
              <a:rPr lang="en-US" dirty="0" smtClean="0"/>
              <a:t> is not unique</a:t>
            </a:r>
            <a:endParaRPr lang="en-US" dirty="0"/>
          </a:p>
        </p:txBody>
      </p:sp>
      <p:sp>
        <p:nvSpPr>
          <p:cNvPr id="3" name="Content Placeholder 2"/>
          <p:cNvSpPr>
            <a:spLocks noGrp="1"/>
          </p:cNvSpPr>
          <p:nvPr>
            <p:ph idx="1"/>
          </p:nvPr>
        </p:nvSpPr>
        <p:spPr/>
        <p:txBody>
          <a:bodyPr/>
          <a:lstStyle/>
          <a:p>
            <a:r>
              <a:rPr lang="en-US" dirty="0" smtClean="0"/>
              <a:t>We can find a different table with the same starting point, and map a path to it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614" y="2608160"/>
            <a:ext cx="3930358" cy="3939121"/>
          </a:xfrm>
          <a:prstGeom prst="rect">
            <a:avLst/>
          </a:prstGeom>
        </p:spPr>
      </p:pic>
      <p:sp>
        <p:nvSpPr>
          <p:cNvPr id="5" name="Rectangle 4"/>
          <p:cNvSpPr/>
          <p:nvPr/>
        </p:nvSpPr>
        <p:spPr>
          <a:xfrm>
            <a:off x="7610614" y="2608160"/>
            <a:ext cx="3930358" cy="3939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722049" y="3321405"/>
            <a:ext cx="6164479" cy="1645436"/>
          </a:xfrm>
          <a:prstGeom prst="rect">
            <a:avLst/>
          </a:prstGeom>
        </p:spPr>
      </p:pic>
    </p:spTree>
    <p:extLst>
      <p:ext uri="{BB962C8B-B14F-4D97-AF65-F5344CB8AC3E}">
        <p14:creationId xmlns:p14="http://schemas.microsoft.com/office/powerpoint/2010/main" val="1561632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a:t>
            </a:r>
            <a:r>
              <a:rPr lang="en-US" dirty="0" smtClean="0"/>
              <a:t>closed </a:t>
            </a:r>
            <a:r>
              <a:rPr lang="en-US" dirty="0" smtClean="0"/>
              <a:t>paths have a pattern</a:t>
            </a:r>
            <a:endParaRPr lang="en-US" dirty="0"/>
          </a:p>
        </p:txBody>
      </p:sp>
      <p:pic>
        <p:nvPicPr>
          <p:cNvPr id="5" name="Picture 4"/>
          <p:cNvPicPr>
            <a:picLocks noChangeAspect="1"/>
          </p:cNvPicPr>
          <p:nvPr/>
        </p:nvPicPr>
        <p:blipFill>
          <a:blip r:embed="rId2"/>
          <a:stretch>
            <a:fillRect/>
          </a:stretch>
        </p:blipFill>
        <p:spPr>
          <a:xfrm>
            <a:off x="8233899" y="1503435"/>
            <a:ext cx="962025" cy="571500"/>
          </a:xfrm>
          <a:prstGeom prst="rect">
            <a:avLst/>
          </a:prstGeom>
        </p:spPr>
      </p:pic>
      <p:sp>
        <p:nvSpPr>
          <p:cNvPr id="6" name="Content Placeholder 2"/>
          <p:cNvSpPr txBox="1">
            <a:spLocks/>
          </p:cNvSpPr>
          <p:nvPr/>
        </p:nvSpPr>
        <p:spPr>
          <a:xfrm>
            <a:off x="838200" y="23703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l-GR" dirty="0"/>
              <a:t>λ</a:t>
            </a:r>
            <a:r>
              <a:rPr lang="en-US" dirty="0"/>
              <a:t> is rational, as both a and b must be integers</a:t>
            </a:r>
          </a:p>
          <a:p>
            <a:pPr lvl="1"/>
            <a:r>
              <a:rPr lang="en-US" dirty="0" smtClean="0"/>
              <a:t>For </a:t>
            </a:r>
            <a:r>
              <a:rPr lang="en-US" dirty="0" smtClean="0"/>
              <a:t>the intersection point…</a:t>
            </a:r>
          </a:p>
          <a:p>
            <a:pPr lvl="2"/>
            <a:r>
              <a:rPr lang="en-US" dirty="0" smtClean="0"/>
              <a:t>a is </a:t>
            </a:r>
            <a:r>
              <a:rPr lang="en-US" dirty="0" smtClean="0"/>
              <a:t>its distance in vertical </a:t>
            </a:r>
            <a:r>
              <a:rPr lang="en-US" dirty="0" smtClean="0"/>
              <a:t>duplicated tables </a:t>
            </a:r>
            <a:r>
              <a:rPr lang="en-US" dirty="0" smtClean="0"/>
              <a:t>away (rows)</a:t>
            </a:r>
            <a:endParaRPr lang="en-US" dirty="0" smtClean="0"/>
          </a:p>
          <a:p>
            <a:pPr lvl="2"/>
            <a:r>
              <a:rPr lang="en-US" dirty="0" smtClean="0"/>
              <a:t>b is </a:t>
            </a:r>
            <a:r>
              <a:rPr lang="en-US" dirty="0" smtClean="0"/>
              <a:t>its distance in horizontal duplicated </a:t>
            </a:r>
            <a:r>
              <a:rPr lang="en-US" dirty="0" smtClean="0"/>
              <a:t>tables away (columns</a:t>
            </a:r>
            <a:r>
              <a:rPr lang="en-US" dirty="0" smtClean="0"/>
              <a:t>)</a:t>
            </a:r>
            <a:br>
              <a:rPr lang="en-US" dirty="0" smtClean="0"/>
            </a:br>
            <a:endParaRPr lang="en-US" dirty="0" smtClean="0"/>
          </a:p>
          <a:p>
            <a:pPr lvl="1"/>
            <a:r>
              <a:rPr lang="en-US" dirty="0" smtClean="0"/>
              <a:t>For every duplicated row or duplicated column that the ball goe</a:t>
            </a:r>
            <a:r>
              <a:rPr lang="en-US" dirty="0" smtClean="0"/>
              <a:t>s through, another “</a:t>
            </a:r>
            <a:r>
              <a:rPr lang="en-US" dirty="0"/>
              <a:t>P</a:t>
            </a:r>
            <a:r>
              <a:rPr lang="en-US" dirty="0" smtClean="0"/>
              <a:t>acman reflection” is performed, so a + b = the number of unique reflections</a:t>
            </a:r>
            <a:endParaRPr lang="en-US" dirty="0"/>
          </a:p>
        </p:txBody>
      </p:sp>
      <p:pic>
        <p:nvPicPr>
          <p:cNvPr id="7" name="Picture 6"/>
          <p:cNvPicPr>
            <a:picLocks noChangeAspect="1"/>
          </p:cNvPicPr>
          <p:nvPr/>
        </p:nvPicPr>
        <p:blipFill>
          <a:blip r:embed="rId3"/>
          <a:stretch>
            <a:fillRect/>
          </a:stretch>
        </p:blipFill>
        <p:spPr>
          <a:xfrm>
            <a:off x="1826026" y="1403343"/>
            <a:ext cx="2531127" cy="771685"/>
          </a:xfrm>
          <a:prstGeom prst="rect">
            <a:avLst/>
          </a:prstGeom>
        </p:spPr>
      </p:pic>
      <p:pic>
        <p:nvPicPr>
          <p:cNvPr id="8" name="Picture 7"/>
          <p:cNvPicPr>
            <a:picLocks noChangeAspect="1"/>
          </p:cNvPicPr>
          <p:nvPr/>
        </p:nvPicPr>
        <p:blipFill>
          <a:blip r:embed="rId4"/>
          <a:stretch>
            <a:fillRect/>
          </a:stretch>
        </p:blipFill>
        <p:spPr>
          <a:xfrm>
            <a:off x="4775630" y="1484385"/>
            <a:ext cx="2838450" cy="609600"/>
          </a:xfrm>
          <a:prstGeom prst="rect">
            <a:avLst/>
          </a:prstGeom>
        </p:spPr>
      </p:pic>
    </p:spTree>
    <p:extLst>
      <p:ext uri="{BB962C8B-B14F-4D97-AF65-F5344CB8AC3E}">
        <p14:creationId xmlns:p14="http://schemas.microsoft.com/office/powerpoint/2010/main" val="169871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paths that don’t close up?</a:t>
            </a:r>
            <a:endParaRPr lang="en-US" dirty="0"/>
          </a:p>
        </p:txBody>
      </p:sp>
      <p:sp>
        <p:nvSpPr>
          <p:cNvPr id="3" name="Content Placeholder 2"/>
          <p:cNvSpPr>
            <a:spLocks noGrp="1"/>
          </p:cNvSpPr>
          <p:nvPr>
            <p:ph idx="1"/>
          </p:nvPr>
        </p:nvSpPr>
        <p:spPr/>
        <p:txBody>
          <a:bodyPr/>
          <a:lstStyle/>
          <a:p>
            <a:r>
              <a:rPr lang="en-US" dirty="0" smtClean="0"/>
              <a:t>Paths that don’t close up must have an infinite number of unique reflections</a:t>
            </a:r>
          </a:p>
          <a:p>
            <a:r>
              <a:rPr lang="en-US" dirty="0" smtClean="0"/>
              <a:t>Therefore, the tangent of the angle is irrational</a:t>
            </a:r>
          </a:p>
          <a:p>
            <a:endParaRPr lang="en-US" dirty="0" smtClean="0"/>
          </a:p>
          <a:p>
            <a:endParaRPr lang="en-US" dirty="0"/>
          </a:p>
          <a:p>
            <a:endParaRPr lang="en-US" dirty="0" smtClean="0"/>
          </a:p>
          <a:p>
            <a:endParaRPr lang="en-US" dirty="0"/>
          </a:p>
          <a:p>
            <a:r>
              <a:rPr lang="en-US" dirty="0" smtClean="0"/>
              <a:t>a + b = # of </a:t>
            </a:r>
            <a:r>
              <a:rPr lang="en-US" dirty="0"/>
              <a:t>unique reflections = ∞</a:t>
            </a:r>
            <a:endParaRPr lang="en-US" dirty="0" smtClean="0"/>
          </a:p>
        </p:txBody>
      </p:sp>
      <p:pic>
        <p:nvPicPr>
          <p:cNvPr id="5" name="Picture 4"/>
          <p:cNvPicPr>
            <a:picLocks noChangeAspect="1"/>
          </p:cNvPicPr>
          <p:nvPr/>
        </p:nvPicPr>
        <p:blipFill>
          <a:blip r:embed="rId2"/>
          <a:stretch>
            <a:fillRect/>
          </a:stretch>
        </p:blipFill>
        <p:spPr>
          <a:xfrm>
            <a:off x="989693" y="3707476"/>
            <a:ext cx="3419603" cy="574805"/>
          </a:xfrm>
          <a:prstGeom prst="rect">
            <a:avLst/>
          </a:prstGeom>
        </p:spPr>
      </p:pic>
      <p:pic>
        <p:nvPicPr>
          <p:cNvPr id="8" name="Picture 7"/>
          <p:cNvPicPr>
            <a:picLocks noChangeAspect="1"/>
          </p:cNvPicPr>
          <p:nvPr/>
        </p:nvPicPr>
        <p:blipFill>
          <a:blip r:embed="rId3"/>
          <a:stretch>
            <a:fillRect/>
          </a:stretch>
        </p:blipFill>
        <p:spPr>
          <a:xfrm>
            <a:off x="838200" y="4282281"/>
            <a:ext cx="7905750" cy="847725"/>
          </a:xfrm>
          <a:prstGeom prst="rect">
            <a:avLst/>
          </a:prstGeom>
        </p:spPr>
      </p:pic>
    </p:spTree>
    <p:extLst>
      <p:ext uri="{BB962C8B-B14F-4D97-AF65-F5344CB8AC3E}">
        <p14:creationId xmlns:p14="http://schemas.microsoft.com/office/powerpoint/2010/main" val="1192516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does this path hit every point?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235100"/>
                <a:ext cx="10515600" cy="4351338"/>
              </a:xfrm>
            </p:spPr>
            <p:txBody>
              <a:bodyPr/>
              <a:lstStyle/>
              <a:p>
                <a:r>
                  <a:rPr lang="en-US" dirty="0" smtClean="0"/>
                  <a:t>For h and w, either one of these variables is irrational or both are</a:t>
                </a:r>
              </a:p>
              <a:p>
                <a:r>
                  <a:rPr lang="en-US" dirty="0" smtClean="0"/>
                  <a:t>Passes through points (x</a:t>
                </a:r>
                <a:r>
                  <a:rPr lang="en-US" baseline="-25000" dirty="0" smtClean="0"/>
                  <a:t>0 </a:t>
                </a:r>
                <a:r>
                  <a:rPr lang="en-US" dirty="0" smtClean="0"/>
                  <a:t>, y</a:t>
                </a:r>
                <a:r>
                  <a:rPr lang="en-US" baseline="-25000" dirty="0" smtClean="0"/>
                  <a:t>0</a:t>
                </a:r>
                <a:r>
                  <a:rPr lang="en-US" dirty="0" smtClean="0"/>
                  <a:t>) + </a:t>
                </a:r>
                <a14:m>
                  <m:oMath xmlns:m="http://schemas.openxmlformats.org/officeDocument/2006/math">
                    <m:d>
                      <m:dPr>
                        <m:ctrlPr>
                          <a:rPr lang="en-US" b="0" i="0"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m:rPr>
                        <m:nor/>
                      </m:rPr>
                      <a:rPr lang="en-US"/>
                      <m:t>ℝ</m:t>
                    </m:r>
                  </m:oMath>
                </a14:m>
                <a:endParaRPr lang="en-US" dirty="0" smtClean="0"/>
              </a:p>
              <a:p>
                <a:r>
                  <a:rPr lang="en-US" dirty="0" smtClean="0"/>
                  <a:t>Misses all of the rational points (adding an irrational = irrational)</a:t>
                </a:r>
                <a:br>
                  <a:rPr lang="en-US" dirty="0" smtClean="0"/>
                </a:br>
                <a:endParaRPr lang="en-US" dirty="0" smtClean="0"/>
              </a:p>
              <a:p>
                <a:pPr marL="457200" lvl="1" indent="0">
                  <a:buNone/>
                </a:pPr>
                <a:r>
                  <a:rPr lang="en-US" dirty="0"/>
                  <a:t>*special case</a:t>
                </a:r>
                <a:r>
                  <a:rPr lang="en-US" dirty="0" smtClean="0"/>
                  <a:t>*</a:t>
                </a:r>
              </a:p>
              <a:p>
                <a:pPr lvl="1"/>
                <a:r>
                  <a:rPr lang="en-US" dirty="0" smtClean="0"/>
                  <a:t>Can go through a rational point if the starting point has an irrational part which is canceled out by adding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e>
                    </m:d>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m:rPr>
                        <m:nor/>
                      </m:rPr>
                      <a:rPr lang="en-US"/>
                      <m:t>ℝ</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235100"/>
                <a:ext cx="10515600" cy="4351338"/>
              </a:xfrm>
              <a:blipFill>
                <a:blip r:embed="rId2"/>
                <a:stretch>
                  <a:fillRect l="-1043" t="-252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647767" y="1250403"/>
            <a:ext cx="2261726" cy="984697"/>
          </a:xfrm>
          <a:prstGeom prst="rect">
            <a:avLst/>
          </a:prstGeom>
        </p:spPr>
      </p:pic>
    </p:spTree>
    <p:extLst>
      <p:ext uri="{BB962C8B-B14F-4D97-AF65-F5344CB8AC3E}">
        <p14:creationId xmlns:p14="http://schemas.microsoft.com/office/powerpoint/2010/main" val="74411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pass through all table regions?</a:t>
            </a:r>
            <a:endParaRPr lang="en-US" dirty="0"/>
          </a:p>
        </p:txBody>
      </p:sp>
      <p:sp>
        <p:nvSpPr>
          <p:cNvPr id="3" name="Content Placeholder 2"/>
          <p:cNvSpPr>
            <a:spLocks noGrp="1"/>
          </p:cNvSpPr>
          <p:nvPr>
            <p:ph idx="1"/>
          </p:nvPr>
        </p:nvSpPr>
        <p:spPr/>
        <p:txBody>
          <a:bodyPr/>
          <a:lstStyle/>
          <a:p>
            <a:r>
              <a:rPr lang="en-US" dirty="0"/>
              <a:t>The pigeon hole principle states that for finite sets, given n pigeons and </a:t>
            </a:r>
            <a:r>
              <a:rPr lang="en-US" dirty="0" smtClean="0"/>
              <a:t>m &lt; n pigeonholes</a:t>
            </a:r>
            <a:r>
              <a:rPr lang="en-US" dirty="0"/>
              <a:t>, at least one pigeonhole must contain more than one pigeon</a:t>
            </a:r>
            <a:r>
              <a:rPr lang="en-US" dirty="0" smtClean="0"/>
              <a:t>.</a:t>
            </a:r>
            <a:endParaRPr lang="en-US" dirty="0"/>
          </a:p>
        </p:txBody>
      </p:sp>
      <p:pic>
        <p:nvPicPr>
          <p:cNvPr id="1026" name="Picture 2" descr="https://upload.wikimedia.org/wikipedia/commons/thumb/5/5c/TooManyPigeons.jpg/1024px-TooManyPige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624" y="2857303"/>
            <a:ext cx="4607617" cy="373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624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pass through all table regions?</a:t>
            </a:r>
            <a:endParaRPr lang="en-US" dirty="0"/>
          </a:p>
        </p:txBody>
      </p:sp>
      <p:sp>
        <p:nvSpPr>
          <p:cNvPr id="3" name="Content Placeholder 2"/>
          <p:cNvSpPr>
            <a:spLocks noGrp="1"/>
          </p:cNvSpPr>
          <p:nvPr>
            <p:ph idx="1"/>
          </p:nvPr>
        </p:nvSpPr>
        <p:spPr/>
        <p:txBody>
          <a:bodyPr/>
          <a:lstStyle/>
          <a:p>
            <a:r>
              <a:rPr lang="en-US" dirty="0"/>
              <a:t>If infinitely many pigeons are stuffed into a finite number of pigeonholes, there will exist at least one pigeonhole having infinitely many pigeons stuffed into it</a:t>
            </a:r>
          </a:p>
        </p:txBody>
      </p:sp>
      <p:pic>
        <p:nvPicPr>
          <p:cNvPr id="4" name="Picture 3"/>
          <p:cNvPicPr>
            <a:picLocks noChangeAspect="1"/>
          </p:cNvPicPr>
          <p:nvPr/>
        </p:nvPicPr>
        <p:blipFill>
          <a:blip r:embed="rId2"/>
          <a:stretch>
            <a:fillRect/>
          </a:stretch>
        </p:blipFill>
        <p:spPr>
          <a:xfrm>
            <a:off x="670300" y="3347172"/>
            <a:ext cx="2638425" cy="2657475"/>
          </a:xfrm>
          <a:prstGeom prst="rect">
            <a:avLst/>
          </a:prstGeom>
        </p:spPr>
      </p:pic>
      <p:sp>
        <p:nvSpPr>
          <p:cNvPr id="5" name="Rectangle 4"/>
          <p:cNvSpPr/>
          <p:nvPr/>
        </p:nvSpPr>
        <p:spPr>
          <a:xfrm>
            <a:off x="756458" y="3416531"/>
            <a:ext cx="2510444" cy="2518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3434802" y="4443152"/>
            <a:ext cx="540326"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4101205" y="3412806"/>
            <a:ext cx="2514600" cy="2533650"/>
          </a:xfrm>
          <a:prstGeom prst="rect">
            <a:avLst/>
          </a:prstGeom>
        </p:spPr>
      </p:pic>
      <p:sp>
        <p:nvSpPr>
          <p:cNvPr id="9" name="Rectangle 8"/>
          <p:cNvSpPr/>
          <p:nvPr/>
        </p:nvSpPr>
        <p:spPr>
          <a:xfrm>
            <a:off x="4101205" y="3412806"/>
            <a:ext cx="2510444" cy="2518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a:off x="6790936" y="4415011"/>
            <a:ext cx="540326"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a:stretch>
            <a:fillRect/>
          </a:stretch>
        </p:blipFill>
        <p:spPr>
          <a:xfrm>
            <a:off x="7571596" y="3404321"/>
            <a:ext cx="2543175" cy="2543175"/>
          </a:xfrm>
          <a:prstGeom prst="rect">
            <a:avLst/>
          </a:prstGeom>
        </p:spPr>
      </p:pic>
      <p:sp>
        <p:nvSpPr>
          <p:cNvPr id="14" name="Rectangle 13"/>
          <p:cNvSpPr/>
          <p:nvPr/>
        </p:nvSpPr>
        <p:spPr>
          <a:xfrm>
            <a:off x="7587961" y="3427700"/>
            <a:ext cx="2510444" cy="2518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4805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help?</a:t>
            </a:r>
            <a:endParaRPr lang="en-US" dirty="0"/>
          </a:p>
        </p:txBody>
      </p:sp>
      <p:sp>
        <p:nvSpPr>
          <p:cNvPr id="3" name="Content Placeholder 2"/>
          <p:cNvSpPr>
            <a:spLocks noGrp="1"/>
          </p:cNvSpPr>
          <p:nvPr>
            <p:ph idx="1"/>
          </p:nvPr>
        </p:nvSpPr>
        <p:spPr/>
        <p:txBody>
          <a:bodyPr/>
          <a:lstStyle/>
          <a:p>
            <a:r>
              <a:rPr lang="en-US" dirty="0" smtClean="0"/>
              <a:t>The pigeonhole principle only shows us that there exists some region, </a:t>
            </a:r>
            <a:r>
              <a:rPr lang="en-US" i="1" dirty="0" smtClean="0"/>
              <a:t>c</a:t>
            </a:r>
            <a:r>
              <a:rPr lang="en-US" dirty="0" smtClean="0"/>
              <a:t>, </a:t>
            </a:r>
            <a:r>
              <a:rPr lang="en-US" dirty="0"/>
              <a:t>that the ball passes </a:t>
            </a:r>
            <a:r>
              <a:rPr lang="en-US" dirty="0" smtClean="0"/>
              <a:t>through infinitely many times, </a:t>
            </a:r>
            <a:r>
              <a:rPr lang="en-US" dirty="0"/>
              <a:t>no matter what its size, within the larger </a:t>
            </a:r>
            <a:r>
              <a:rPr lang="en-US" dirty="0" smtClean="0"/>
              <a:t>region</a:t>
            </a:r>
          </a:p>
          <a:p>
            <a:r>
              <a:rPr lang="en-US" dirty="0" smtClean="0"/>
              <a:t>Every path that goes through </a:t>
            </a:r>
            <a:r>
              <a:rPr lang="en-US" i="1" dirty="0" smtClean="0"/>
              <a:t>c</a:t>
            </a:r>
            <a:r>
              <a:rPr lang="en-US" dirty="0" smtClean="0"/>
              <a:t> gets reflected by the same rules, so there must exist some other region </a:t>
            </a:r>
            <a:r>
              <a:rPr lang="en-US" i="1" dirty="0" smtClean="0"/>
              <a:t>d</a:t>
            </a:r>
            <a:r>
              <a:rPr lang="en-US" dirty="0" smtClean="0"/>
              <a:t> that has the same cardinality of paths as </a:t>
            </a:r>
            <a:r>
              <a:rPr lang="en-US" i="1" dirty="0" smtClean="0"/>
              <a:t>c</a:t>
            </a:r>
            <a:endParaRPr lang="en-US" dirty="0" smtClean="0"/>
          </a:p>
          <a:p>
            <a:r>
              <a:rPr lang="en-US" i="1" dirty="0" smtClean="0"/>
              <a:t>c</a:t>
            </a:r>
            <a:r>
              <a:rPr lang="en-US" dirty="0" smtClean="0"/>
              <a:t> != </a:t>
            </a:r>
            <a:r>
              <a:rPr lang="en-US" i="1" dirty="0" smtClean="0"/>
              <a:t>d</a:t>
            </a:r>
            <a:r>
              <a:rPr lang="en-US" dirty="0" smtClean="0"/>
              <a:t> since the path does not close up</a:t>
            </a:r>
          </a:p>
          <a:p>
            <a:r>
              <a:rPr lang="en-US" dirty="0" smtClean="0"/>
              <a:t>So for any region A, </a:t>
            </a:r>
          </a:p>
          <a:p>
            <a:endParaRPr lang="en-US" dirty="0"/>
          </a:p>
        </p:txBody>
      </p:sp>
      <p:pic>
        <p:nvPicPr>
          <p:cNvPr id="4" name="Picture 3"/>
          <p:cNvPicPr>
            <a:picLocks noChangeAspect="1"/>
          </p:cNvPicPr>
          <p:nvPr/>
        </p:nvPicPr>
        <p:blipFill>
          <a:blip r:embed="rId2"/>
          <a:stretch>
            <a:fillRect/>
          </a:stretch>
        </p:blipFill>
        <p:spPr>
          <a:xfrm>
            <a:off x="4421764" y="4892733"/>
            <a:ext cx="4326304" cy="468976"/>
          </a:xfrm>
          <a:prstGeom prst="rect">
            <a:avLst/>
          </a:prstGeom>
        </p:spPr>
      </p:pic>
    </p:spTree>
    <p:extLst>
      <p:ext uri="{BB962C8B-B14F-4D97-AF65-F5344CB8AC3E}">
        <p14:creationId xmlns:p14="http://schemas.microsoft.com/office/powerpoint/2010/main" val="293468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9948"/>
            <a:ext cx="10515600" cy="1325563"/>
          </a:xfrm>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The ball must pass through every region</a:t>
            </a:r>
            <a:endParaRPr lang="en-US" dirty="0"/>
          </a:p>
        </p:txBody>
      </p:sp>
    </p:spTree>
    <p:extLst>
      <p:ext uri="{BB962C8B-B14F-4D97-AF65-F5344CB8AC3E}">
        <p14:creationId xmlns:p14="http://schemas.microsoft.com/office/powerpoint/2010/main" val="940118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Billiards Analysis</a:t>
            </a:r>
            <a:endParaRPr lang="en-US" dirty="0"/>
          </a:p>
        </p:txBody>
      </p:sp>
      <p:pic>
        <p:nvPicPr>
          <p:cNvPr id="4" name="Picture 3"/>
          <p:cNvPicPr>
            <a:picLocks noChangeAspect="1"/>
          </p:cNvPicPr>
          <p:nvPr/>
        </p:nvPicPr>
        <p:blipFill>
          <a:blip r:embed="rId2"/>
          <a:stretch>
            <a:fillRect/>
          </a:stretch>
        </p:blipFill>
        <p:spPr>
          <a:xfrm>
            <a:off x="3844739" y="1714526"/>
            <a:ext cx="4734485" cy="4752836"/>
          </a:xfrm>
          <a:prstGeom prst="rect">
            <a:avLst/>
          </a:prstGeom>
        </p:spPr>
      </p:pic>
      <p:sp>
        <p:nvSpPr>
          <p:cNvPr id="5" name="Rectangle 4"/>
          <p:cNvSpPr/>
          <p:nvPr/>
        </p:nvSpPr>
        <p:spPr>
          <a:xfrm>
            <a:off x="3844739" y="1714526"/>
            <a:ext cx="4734485" cy="47528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6030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Duplicated Analysis</a:t>
            </a:r>
            <a:endParaRPr lang="en-US" dirty="0"/>
          </a:p>
        </p:txBody>
      </p:sp>
      <p:sp>
        <p:nvSpPr>
          <p:cNvPr id="3" name="Content Placeholder 2"/>
          <p:cNvSpPr>
            <a:spLocks noGrp="1"/>
          </p:cNvSpPr>
          <p:nvPr>
            <p:ph idx="1"/>
          </p:nvPr>
        </p:nvSpPr>
        <p:spPr/>
        <p:txBody>
          <a:bodyPr/>
          <a:lstStyle/>
          <a:p>
            <a:r>
              <a:rPr lang="en-US" dirty="0" smtClean="0"/>
              <a:t>Since the angles are flipped for every bounce, then the tables must be flipped too</a:t>
            </a:r>
          </a:p>
          <a:p>
            <a:pPr lvl="1"/>
            <a:r>
              <a:rPr lang="en-US" dirty="0" smtClean="0"/>
              <a:t>2 flips is identity, so for an even number of tables away horizontally or an even number of tables away vertically, the duplicated table is not flipped</a:t>
            </a:r>
            <a:endParaRPr lang="en-US" dirty="0"/>
          </a:p>
        </p:txBody>
      </p:sp>
    </p:spTree>
    <p:extLst>
      <p:ext uri="{BB962C8B-B14F-4D97-AF65-F5344CB8AC3E}">
        <p14:creationId xmlns:p14="http://schemas.microsoft.com/office/powerpoint/2010/main" val="3687139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738159"/>
            <a:ext cx="10515600" cy="4351338"/>
          </a:xfrm>
        </p:spPr>
        <p:txBody>
          <a:bodyPr/>
          <a:lstStyle/>
          <a:p>
            <a:r>
              <a:rPr lang="en-US" dirty="0" smtClean="0"/>
              <a:t>Billiards has existed for several hundred years</a:t>
            </a:r>
          </a:p>
          <a:p>
            <a:pPr lvl="1"/>
            <a:r>
              <a:rPr lang="en-US" dirty="0" smtClean="0"/>
              <a:t>8 ball pool, English snooker, 3 cushion,  9 ball, etc.</a:t>
            </a:r>
          </a:p>
        </p:txBody>
      </p:sp>
      <p:pic>
        <p:nvPicPr>
          <p:cNvPr id="1030" name="Picture 6" descr="Image result for billiards table top view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717" y="2743075"/>
            <a:ext cx="5478449" cy="4114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83680" y="4412973"/>
            <a:ext cx="1009815" cy="707886"/>
          </a:xfrm>
          <a:prstGeom prst="rect">
            <a:avLst/>
          </a:prstGeom>
          <a:noFill/>
        </p:spPr>
        <p:txBody>
          <a:bodyPr wrap="square" rtlCol="0">
            <a:spAutoFit/>
          </a:bodyPr>
          <a:lstStyle/>
          <a:p>
            <a:r>
              <a:rPr lang="en-US" sz="4000" dirty="0"/>
              <a:t>n</a:t>
            </a:r>
          </a:p>
        </p:txBody>
      </p:sp>
      <p:sp>
        <p:nvSpPr>
          <p:cNvPr id="8" name="TextBox 7"/>
          <p:cNvSpPr txBox="1"/>
          <p:nvPr/>
        </p:nvSpPr>
        <p:spPr>
          <a:xfrm>
            <a:off x="3436289" y="2529839"/>
            <a:ext cx="1009815" cy="707886"/>
          </a:xfrm>
          <a:prstGeom prst="rect">
            <a:avLst/>
          </a:prstGeom>
          <a:noFill/>
        </p:spPr>
        <p:txBody>
          <a:bodyPr wrap="square" rtlCol="0">
            <a:spAutoFit/>
          </a:bodyPr>
          <a:lstStyle/>
          <a:p>
            <a:r>
              <a:rPr lang="en-US" sz="4000" dirty="0" smtClean="0"/>
              <a:t>m</a:t>
            </a:r>
            <a:endParaRPr lang="en-US" sz="4000" dirty="0"/>
          </a:p>
        </p:txBody>
      </p:sp>
      <p:pic>
        <p:nvPicPr>
          <p:cNvPr id="1036" name="Picture 12" descr="Image result for ball and cue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6915" y="4595853"/>
            <a:ext cx="2282067" cy="17326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all and cue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0994" y="3561481"/>
            <a:ext cx="573197" cy="57319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9343303">
            <a:off x="10348972" y="2964999"/>
            <a:ext cx="1200647" cy="38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86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10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9"/>
                                          </p:stCondLst>
                                        </p:cTn>
                                        <p:tgtEl>
                                          <p:spTgt spid="10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nodeType="clickEffect">
                                  <p:stCondLst>
                                    <p:cond delay="0"/>
                                  </p:stCondLst>
                                  <p:childTnLst>
                                    <p:animMotion origin="layout" path="M -2.08333E-6 3.7037E-6 L 0.07409 -0.09375 " pathEditMode="relative" rAng="0" ptsTypes="AA">
                                      <p:cBhvr>
                                        <p:cTn id="22" dur="500" fill="hold"/>
                                        <p:tgtEl>
                                          <p:spTgt spid="1036"/>
                                        </p:tgtEl>
                                        <p:attrNameLst>
                                          <p:attrName>ppt_x</p:attrName>
                                          <p:attrName>ppt_y</p:attrName>
                                        </p:attrNameLst>
                                      </p:cBhvr>
                                      <p:rCtr x="3698" y="-4699"/>
                                    </p:animMotion>
                                  </p:childTnLst>
                                </p:cTn>
                              </p:par>
                            </p:childTnLst>
                          </p:cTn>
                        </p:par>
                        <p:par>
                          <p:cTn id="23" fill="hold">
                            <p:stCondLst>
                              <p:cond delay="500"/>
                            </p:stCondLst>
                            <p:childTnLst>
                              <p:par>
                                <p:cTn id="24" presetID="42" presetClass="path" presetSubtype="0" accel="50000" decel="50000" fill="hold" nodeType="afterEffect">
                                  <p:stCondLst>
                                    <p:cond delay="0"/>
                                  </p:stCondLst>
                                  <p:childTnLst>
                                    <p:animMotion origin="layout" path="M 0.00065 -1.11111E-6 L 0.23438 -0.32685 " pathEditMode="relative" rAng="0" ptsTypes="AA">
                                      <p:cBhvr>
                                        <p:cTn id="25" dur="500" fill="hold"/>
                                        <p:tgtEl>
                                          <p:spTgt spid="1038"/>
                                        </p:tgtEl>
                                        <p:attrNameLst>
                                          <p:attrName>ppt_x</p:attrName>
                                          <p:attrName>ppt_y</p:attrName>
                                        </p:attrNameLst>
                                      </p:cBhvr>
                                      <p:rCtr x="11680" y="-16343"/>
                                    </p:animMotion>
                                  </p:childTnLst>
                                </p:cTn>
                              </p:par>
                              <p:par>
                                <p:cTn id="26" presetID="42" presetClass="path" presetSubtype="0" accel="50000" decel="50000" fill="hold" grpId="1" nodeType="withEffect">
                                  <p:stCondLst>
                                    <p:cond delay="0"/>
                                  </p:stCondLst>
                                  <p:childTnLst>
                                    <p:animMotion origin="layout" path="M 0.00065 4.81481E-6 L 0.20481 -0.30834 " pathEditMode="relative" rAng="0" ptsTypes="AA">
                                      <p:cBhvr>
                                        <p:cTn id="27" dur="500" fill="hold"/>
                                        <p:tgtEl>
                                          <p:spTgt spid="5"/>
                                        </p:tgtEl>
                                        <p:attrNameLst>
                                          <p:attrName>ppt_x</p:attrName>
                                          <p:attrName>ppt_y</p:attrName>
                                        </p:attrNameLst>
                                      </p:cBhvr>
                                      <p:rCtr x="10208" y="-15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5" grpId="0" animBg="1"/>
      <p:bldP spid="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264" y="439270"/>
            <a:ext cx="5849875" cy="5862918"/>
          </a:xfrm>
          <a:prstGeom prst="rect">
            <a:avLst/>
          </a:prstGeom>
        </p:spPr>
      </p:pic>
      <p:sp>
        <p:nvSpPr>
          <p:cNvPr id="5" name="Rectangle 4"/>
          <p:cNvSpPr/>
          <p:nvPr/>
        </p:nvSpPr>
        <p:spPr>
          <a:xfrm>
            <a:off x="3275265" y="439270"/>
            <a:ext cx="5849874" cy="586291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5932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paths in Real Billiards </a:t>
            </a:r>
            <a:endParaRPr lang="en-US" dirty="0"/>
          </a:p>
        </p:txBody>
      </p:sp>
      <p:sp>
        <p:nvSpPr>
          <p:cNvPr id="3" name="Content Placeholder 2"/>
          <p:cNvSpPr>
            <a:spLocks noGrp="1"/>
          </p:cNvSpPr>
          <p:nvPr>
            <p:ph idx="1"/>
          </p:nvPr>
        </p:nvSpPr>
        <p:spPr/>
        <p:txBody>
          <a:bodyPr/>
          <a:lstStyle/>
          <a:p>
            <a:r>
              <a:rPr lang="en-US" dirty="0" smtClean="0"/>
              <a:t>For z duplicated tables away horizontally and w duplicated tables away vertically : z + w must be even</a:t>
            </a:r>
          </a:p>
          <a:p>
            <a:pPr lvl="1"/>
            <a:r>
              <a:rPr lang="en-US" dirty="0" smtClean="0"/>
              <a:t>Even if the path passes through the starting point in a duplicated table, if z + w is not even, then the angle of the path will be perpendicular to </a:t>
            </a:r>
            <a:r>
              <a:rPr lang="el-GR" dirty="0" smtClean="0"/>
              <a:t>θ</a:t>
            </a:r>
            <a:r>
              <a:rPr lang="en-US" dirty="0" smtClean="0"/>
              <a:t> when it intersects the starting point (odd number of flips)</a:t>
            </a:r>
          </a:p>
        </p:txBody>
      </p:sp>
    </p:spTree>
    <p:extLst>
      <p:ext uri="{BB962C8B-B14F-4D97-AF65-F5344CB8AC3E}">
        <p14:creationId xmlns:p14="http://schemas.microsoft.com/office/powerpoint/2010/main" val="936643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Different Types of closed paths</a:t>
            </a:r>
            <a:endParaRPr lang="en-US" dirty="0"/>
          </a:p>
        </p:txBody>
      </p:sp>
      <p:sp>
        <p:nvSpPr>
          <p:cNvPr id="3" name="Content Placeholder 2"/>
          <p:cNvSpPr>
            <a:spLocks noGrp="1"/>
          </p:cNvSpPr>
          <p:nvPr>
            <p:ph idx="1"/>
          </p:nvPr>
        </p:nvSpPr>
        <p:spPr/>
        <p:txBody>
          <a:bodyPr/>
          <a:lstStyle/>
          <a:p>
            <a:r>
              <a:rPr lang="en-US" dirty="0" smtClean="0"/>
              <a:t>If z is even </a:t>
            </a:r>
            <a:r>
              <a:rPr lang="en-US" b="1" dirty="0" smtClean="0"/>
              <a:t>and</a:t>
            </a:r>
            <a:r>
              <a:rPr lang="en-US" dirty="0" smtClean="0"/>
              <a:t> w is even, then these paths end up with an intersection in a duplicated table with no flip</a:t>
            </a:r>
          </a:p>
          <a:p>
            <a:pPr lvl="1"/>
            <a:r>
              <a:rPr lang="en-US" dirty="0"/>
              <a:t>W</a:t>
            </a:r>
            <a:r>
              <a:rPr lang="en-US" dirty="0" smtClean="0"/>
              <a:t>e can denote the set of these paths as S</a:t>
            </a:r>
            <a:r>
              <a:rPr lang="en-US" baseline="30000" dirty="0" smtClean="0"/>
              <a:t>n </a:t>
            </a:r>
            <a:r>
              <a:rPr lang="en-US" dirty="0"/>
              <a:t>(the simple paths</a:t>
            </a:r>
            <a:r>
              <a:rPr lang="en-US" dirty="0" smtClean="0"/>
              <a:t>), where n = z + w</a:t>
            </a:r>
          </a:p>
          <a:p>
            <a:r>
              <a:rPr lang="en-US" dirty="0" smtClean="0"/>
              <a:t>Otherwise, z and w are both odd, so the path ends up intersecting its equivalent starting point in a table that is flipped across the x-axis and the y-axis</a:t>
            </a:r>
          </a:p>
          <a:p>
            <a:pPr lvl="1"/>
            <a:r>
              <a:rPr lang="en-US" dirty="0" smtClean="0"/>
              <a:t>We can denote the set of these paths as </a:t>
            </a:r>
            <a:r>
              <a:rPr lang="en-US" dirty="0" err="1" smtClean="0"/>
              <a:t>F</a:t>
            </a:r>
            <a:r>
              <a:rPr lang="en-US" baseline="30000" dirty="0" err="1" smtClean="0"/>
              <a:t>n</a:t>
            </a:r>
            <a:r>
              <a:rPr lang="en-US" baseline="30000" dirty="0" smtClean="0"/>
              <a:t> </a:t>
            </a:r>
            <a:r>
              <a:rPr lang="en-US" dirty="0" smtClean="0"/>
              <a:t>(the flipped paths), where n = z + w</a:t>
            </a:r>
            <a:endParaRPr lang="en-US" dirty="0"/>
          </a:p>
        </p:txBody>
      </p:sp>
    </p:spTree>
    <p:extLst>
      <p:ext uri="{BB962C8B-B14F-4D97-AF65-F5344CB8AC3E}">
        <p14:creationId xmlns:p14="http://schemas.microsoft.com/office/powerpoint/2010/main" val="19225022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23" y="0"/>
            <a:ext cx="10515600" cy="1325563"/>
          </a:xfrm>
        </p:spPr>
        <p:txBody>
          <a:bodyPr/>
          <a:lstStyle/>
          <a:p>
            <a:r>
              <a:rPr lang="en-US" dirty="0" smtClean="0"/>
              <a:t>Graph of S</a:t>
            </a:r>
            <a:r>
              <a:rPr lang="en-US" baseline="30000" dirty="0" smtClean="0"/>
              <a:t>2</a:t>
            </a:r>
            <a:r>
              <a:rPr lang="en-US" dirty="0" smtClean="0"/>
              <a:t> and S</a:t>
            </a:r>
            <a:r>
              <a:rPr lang="en-US" baseline="30000" dirty="0" smtClean="0"/>
              <a:t>4</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5242" y="1072590"/>
            <a:ext cx="5676029" cy="5688685"/>
          </a:xfrm>
        </p:spPr>
      </p:pic>
      <p:sp>
        <p:nvSpPr>
          <p:cNvPr id="5" name="Rectangle 4"/>
          <p:cNvSpPr/>
          <p:nvPr/>
        </p:nvSpPr>
        <p:spPr>
          <a:xfrm>
            <a:off x="3145242" y="1072590"/>
            <a:ext cx="5676029" cy="56886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522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94" y="0"/>
            <a:ext cx="10515600" cy="1325563"/>
          </a:xfrm>
        </p:spPr>
        <p:txBody>
          <a:bodyPr/>
          <a:lstStyle/>
          <a:p>
            <a:r>
              <a:rPr lang="en-US" dirty="0"/>
              <a:t>Graph of </a:t>
            </a:r>
            <a:r>
              <a:rPr lang="en-US" dirty="0" smtClean="0"/>
              <a:t>F</a:t>
            </a:r>
            <a:r>
              <a:rPr lang="en-US" baseline="30000" dirty="0" smtClean="0"/>
              <a:t>2</a:t>
            </a:r>
            <a:r>
              <a:rPr lang="en-US" dirty="0" smtClean="0"/>
              <a:t> </a:t>
            </a:r>
            <a:r>
              <a:rPr lang="en-US" dirty="0"/>
              <a:t>and </a:t>
            </a:r>
            <a:r>
              <a:rPr lang="en-US" dirty="0" smtClean="0"/>
              <a:t>F</a:t>
            </a:r>
            <a:r>
              <a:rPr lang="en-US" baseline="30000" dirty="0" smtClean="0"/>
              <a:t>4</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240" y="1072589"/>
            <a:ext cx="5676029" cy="5688685"/>
          </a:xfrm>
          <a:prstGeom prst="rect">
            <a:avLst/>
          </a:prstGeom>
        </p:spPr>
      </p:pic>
      <p:sp>
        <p:nvSpPr>
          <p:cNvPr id="6" name="Rectangle 5"/>
          <p:cNvSpPr/>
          <p:nvPr/>
        </p:nvSpPr>
        <p:spPr>
          <a:xfrm>
            <a:off x="3145241" y="1072589"/>
            <a:ext cx="5676029" cy="56886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565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paths at each n?</a:t>
            </a:r>
            <a:endParaRPr lang="en-US" dirty="0"/>
          </a:p>
        </p:txBody>
      </p:sp>
      <p:sp>
        <p:nvSpPr>
          <p:cNvPr id="3" name="Content Placeholder 2"/>
          <p:cNvSpPr>
            <a:spLocks noGrp="1"/>
          </p:cNvSpPr>
          <p:nvPr>
            <p:ph idx="1"/>
          </p:nvPr>
        </p:nvSpPr>
        <p:spPr>
          <a:xfrm>
            <a:off x="573741" y="1825625"/>
            <a:ext cx="10780059" cy="4351338"/>
          </a:xfrm>
        </p:spPr>
        <p:txBody>
          <a:bodyPr/>
          <a:lstStyle/>
          <a:p>
            <a:r>
              <a:rPr lang="en-US" dirty="0" smtClean="0"/>
              <a:t>Need to find pairs of (z, w) for which z + w = n</a:t>
            </a:r>
          </a:p>
          <a:p>
            <a:pPr lvl="1"/>
            <a:r>
              <a:rPr lang="en-US" dirty="0" smtClean="0"/>
              <a:t>n + 1 pairs of (z, w)</a:t>
            </a:r>
          </a:p>
          <a:p>
            <a:r>
              <a:rPr lang="en-US" dirty="0" smtClean="0"/>
              <a:t>2 of these pairs will always be (0, n) and (n, 0)</a:t>
            </a:r>
          </a:p>
          <a:p>
            <a:pPr lvl="1"/>
            <a:r>
              <a:rPr lang="en-US" dirty="0" smtClean="0"/>
              <a:t>Each yields </a:t>
            </a:r>
            <a:r>
              <a:rPr lang="en-US" dirty="0"/>
              <a:t>2</a:t>
            </a:r>
            <a:r>
              <a:rPr lang="en-US" dirty="0" smtClean="0"/>
              <a:t> paths, since we can travel +n or –n tables for each pair</a:t>
            </a:r>
          </a:p>
          <a:p>
            <a:r>
              <a:rPr lang="en-US" dirty="0" smtClean="0"/>
              <a:t>The rest of these pairs have z, w &gt; 0</a:t>
            </a:r>
          </a:p>
          <a:p>
            <a:pPr lvl="1"/>
            <a:r>
              <a:rPr lang="en-US" dirty="0" smtClean="0"/>
              <a:t>Each yields 4 paths, since we can travel +z, -z, +w, -w tables for each pair</a:t>
            </a:r>
          </a:p>
          <a:p>
            <a:r>
              <a:rPr lang="en-US" dirty="0" smtClean="0"/>
              <a:t>So 4n total paths for each n, since 4(n – 1) + 4 =4n – 4 + 4 = 4n</a:t>
            </a:r>
          </a:p>
          <a:p>
            <a:r>
              <a:rPr lang="en-US" dirty="0" smtClean="0"/>
              <a:t>|S</a:t>
            </a:r>
            <a:r>
              <a:rPr lang="en-US" baseline="30000" dirty="0" smtClean="0"/>
              <a:t>n</a:t>
            </a:r>
            <a:r>
              <a:rPr lang="en-US" dirty="0" smtClean="0"/>
              <a:t>| = 2n</a:t>
            </a:r>
          </a:p>
          <a:p>
            <a:r>
              <a:rPr lang="en-US" dirty="0" smtClean="0"/>
              <a:t>|</a:t>
            </a:r>
            <a:r>
              <a:rPr lang="en-US" dirty="0" err="1" smtClean="0"/>
              <a:t>F</a:t>
            </a:r>
            <a:r>
              <a:rPr lang="en-US" baseline="30000" dirty="0" err="1" smtClean="0"/>
              <a:t>n</a:t>
            </a:r>
            <a:r>
              <a:rPr lang="en-US" dirty="0" smtClean="0"/>
              <a:t>| = 2n</a:t>
            </a:r>
          </a:p>
        </p:txBody>
      </p:sp>
    </p:spTree>
    <p:extLst>
      <p:ext uri="{BB962C8B-B14F-4D97-AF65-F5344CB8AC3E}">
        <p14:creationId xmlns:p14="http://schemas.microsoft.com/office/powerpoint/2010/main" val="1341425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671" y="176921"/>
            <a:ext cx="6496265" cy="6510749"/>
          </a:xfrm>
          <a:prstGeom prst="rect">
            <a:avLst/>
          </a:prstGeom>
        </p:spPr>
      </p:pic>
      <p:sp>
        <p:nvSpPr>
          <p:cNvPr id="5" name="Rectangle 4"/>
          <p:cNvSpPr/>
          <p:nvPr/>
        </p:nvSpPr>
        <p:spPr>
          <a:xfrm>
            <a:off x="2877671" y="176921"/>
            <a:ext cx="6496265" cy="65107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4303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188" y="365125"/>
            <a:ext cx="6133228" cy="6146903"/>
          </a:xfrm>
        </p:spPr>
      </p:pic>
      <p:sp>
        <p:nvSpPr>
          <p:cNvPr id="5" name="Rectangle 4"/>
          <p:cNvSpPr/>
          <p:nvPr/>
        </p:nvSpPr>
        <p:spPr>
          <a:xfrm>
            <a:off x="3254188" y="365125"/>
            <a:ext cx="6133228" cy="6146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26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0947" y="164488"/>
            <a:ext cx="4610100" cy="653196"/>
          </a:xfrm>
        </p:spPr>
        <p:txBody>
          <a:bodyPr>
            <a:normAutofit fontScale="90000"/>
          </a:bodyPr>
          <a:lstStyle/>
          <a:p>
            <a:r>
              <a:rPr lang="en-US" dirty="0" smtClean="0"/>
              <a:t>References</a:t>
            </a:r>
            <a:endParaRPr lang="en-US" dirty="0"/>
          </a:p>
        </p:txBody>
      </p:sp>
      <p:sp>
        <p:nvSpPr>
          <p:cNvPr id="3" name="Content Placeholder 2"/>
          <p:cNvSpPr>
            <a:spLocks noGrp="1"/>
          </p:cNvSpPr>
          <p:nvPr>
            <p:ph idx="1"/>
          </p:nvPr>
        </p:nvSpPr>
        <p:spPr>
          <a:xfrm>
            <a:off x="6483033" y="852853"/>
            <a:ext cx="5632895" cy="5522453"/>
          </a:xfrm>
        </p:spPr>
        <p:txBody>
          <a:bodyPr>
            <a:normAutofit/>
          </a:bodyPr>
          <a:lstStyle/>
          <a:p>
            <a:r>
              <a:rPr lang="en-US" sz="1200" dirty="0"/>
              <a:t>Medici, Dan. “Periodic Billiard Paths.” </a:t>
            </a:r>
            <a:r>
              <a:rPr lang="en-US" sz="1200" i="1" dirty="0" smtClean="0"/>
              <a:t>The </a:t>
            </a:r>
            <a:r>
              <a:rPr lang="en-US" sz="1200" i="1" dirty="0"/>
              <a:t>Geometric </a:t>
            </a:r>
            <a:r>
              <a:rPr lang="en-US" sz="1200" i="1" dirty="0" smtClean="0"/>
              <a:t>Viewpoint</a:t>
            </a:r>
            <a:r>
              <a:rPr lang="en-US" sz="1200" dirty="0" smtClean="0"/>
              <a:t>, </a:t>
            </a:r>
            <a:r>
              <a:rPr lang="en-US" sz="1200" dirty="0"/>
              <a:t>25 Apr. 2014, web.colby.edu/</a:t>
            </a:r>
            <a:r>
              <a:rPr lang="en-US" sz="1200" dirty="0" err="1"/>
              <a:t>thegeometricviewpoint</a:t>
            </a:r>
            <a:r>
              <a:rPr lang="en-US" sz="1200" dirty="0"/>
              <a:t>/2014/04/25/periodic-billiard-paths</a:t>
            </a:r>
            <a:r>
              <a:rPr lang="en-US" sz="1200" dirty="0" smtClean="0"/>
              <a:t>/.</a:t>
            </a:r>
          </a:p>
          <a:p>
            <a:r>
              <a:rPr lang="en-US" sz="1200" dirty="0"/>
              <a:t>“</a:t>
            </a:r>
            <a:r>
              <a:rPr lang="en-US" sz="1200" dirty="0" err="1"/>
              <a:t>Dirichlet's</a:t>
            </a:r>
            <a:r>
              <a:rPr lang="en-US" sz="1200" dirty="0"/>
              <a:t> Box Principle.” </a:t>
            </a:r>
            <a:r>
              <a:rPr lang="en-US" sz="1200" i="1" dirty="0" smtClean="0"/>
              <a:t>From </a:t>
            </a:r>
            <a:r>
              <a:rPr lang="en-US" sz="1200" i="1" dirty="0"/>
              <a:t>Wolfram </a:t>
            </a:r>
            <a:r>
              <a:rPr lang="en-US" sz="1200" i="1" dirty="0" err="1" smtClean="0"/>
              <a:t>MathWorld</a:t>
            </a:r>
            <a:r>
              <a:rPr lang="en-US" sz="1200" dirty="0" smtClean="0"/>
              <a:t>, </a:t>
            </a:r>
            <a:r>
              <a:rPr lang="en-US" sz="1200" dirty="0"/>
              <a:t>mathworld.wolfram.com/DirichletsBoxPrinciple.html</a:t>
            </a:r>
            <a:r>
              <a:rPr lang="en-US" sz="1200" dirty="0" smtClean="0"/>
              <a:t>.</a:t>
            </a:r>
          </a:p>
          <a:p>
            <a:r>
              <a:rPr lang="en-US" sz="1200" dirty="0"/>
              <a:t>“Integer Equations - Stars and Bars.” </a:t>
            </a:r>
            <a:r>
              <a:rPr lang="en-US" sz="1200" i="1" dirty="0" smtClean="0"/>
              <a:t>Brilliant </a:t>
            </a:r>
            <a:r>
              <a:rPr lang="en-US" sz="1200" i="1" dirty="0"/>
              <a:t>Math </a:t>
            </a:r>
            <a:r>
              <a:rPr lang="en-US" sz="1200" i="1" dirty="0" smtClean="0"/>
              <a:t>&amp; </a:t>
            </a:r>
            <a:r>
              <a:rPr lang="en-US" sz="1200" i="1" dirty="0"/>
              <a:t>Science </a:t>
            </a:r>
            <a:r>
              <a:rPr lang="en-US" sz="1200" i="1" dirty="0" smtClean="0"/>
              <a:t>Wiki</a:t>
            </a:r>
            <a:r>
              <a:rPr lang="en-US" sz="1200" dirty="0" smtClean="0"/>
              <a:t>, brilliant.org/wiki/integer-equations-star-and-bars</a:t>
            </a:r>
            <a:r>
              <a:rPr lang="en-US" sz="1200" dirty="0"/>
              <a:t>/.</a:t>
            </a:r>
          </a:p>
        </p:txBody>
      </p:sp>
      <p:pic>
        <p:nvPicPr>
          <p:cNvPr id="4" name="Picture 3"/>
          <p:cNvPicPr>
            <a:picLocks noChangeAspect="1"/>
          </p:cNvPicPr>
          <p:nvPr/>
        </p:nvPicPr>
        <p:blipFill>
          <a:blip r:embed="rId2"/>
          <a:stretch>
            <a:fillRect/>
          </a:stretch>
        </p:blipFill>
        <p:spPr>
          <a:xfrm>
            <a:off x="190371" y="294786"/>
            <a:ext cx="6178363" cy="6186029"/>
          </a:xfrm>
          <a:prstGeom prst="rect">
            <a:avLst/>
          </a:prstGeom>
        </p:spPr>
      </p:pic>
    </p:spTree>
    <p:extLst>
      <p:ext uri="{BB962C8B-B14F-4D97-AF65-F5344CB8AC3E}">
        <p14:creationId xmlns:p14="http://schemas.microsoft.com/office/powerpoint/2010/main" val="2052455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Rules</a:t>
            </a:r>
            <a:endParaRPr lang="en-US" dirty="0"/>
          </a:p>
        </p:txBody>
      </p:sp>
      <p:sp>
        <p:nvSpPr>
          <p:cNvPr id="3" name="Content Placeholder 2"/>
          <p:cNvSpPr>
            <a:spLocks noGrp="1"/>
          </p:cNvSpPr>
          <p:nvPr>
            <p:ph idx="1"/>
          </p:nvPr>
        </p:nvSpPr>
        <p:spPr/>
        <p:txBody>
          <a:bodyPr/>
          <a:lstStyle/>
          <a:p>
            <a:r>
              <a:rPr lang="en-US" dirty="0" smtClean="0"/>
              <a:t>Bounces follow the law of optics</a:t>
            </a:r>
          </a:p>
          <a:p>
            <a:r>
              <a:rPr lang="en-US" dirty="0" smtClean="0"/>
              <a:t>All energy is conserved</a:t>
            </a:r>
          </a:p>
          <a:p>
            <a:r>
              <a:rPr lang="en-US" dirty="0" smtClean="0"/>
              <a:t>No spin on the ball</a:t>
            </a:r>
          </a:p>
          <a:p>
            <a:r>
              <a:rPr lang="en-US" dirty="0" smtClean="0"/>
              <a:t>Ball has no volume</a:t>
            </a:r>
          </a:p>
          <a:p>
            <a:pPr lvl="1"/>
            <a:r>
              <a:rPr lang="en-US" dirty="0" smtClean="0"/>
              <a:t>Angles will not be messy at corners</a:t>
            </a:r>
            <a:endParaRPr lang="en-US" dirty="0"/>
          </a:p>
        </p:txBody>
      </p:sp>
      <p:pic>
        <p:nvPicPr>
          <p:cNvPr id="7"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8963" y="1594849"/>
            <a:ext cx="4674837" cy="4303818"/>
          </a:xfrm>
          <a:prstGeom prst="rect">
            <a:avLst/>
          </a:prstGeom>
        </p:spPr>
      </p:pic>
      <p:pic>
        <p:nvPicPr>
          <p:cNvPr id="4" name="Picture 3"/>
          <p:cNvPicPr>
            <a:picLocks noChangeAspect="1"/>
          </p:cNvPicPr>
          <p:nvPr/>
        </p:nvPicPr>
        <p:blipFill>
          <a:blip r:embed="rId3"/>
          <a:stretch>
            <a:fillRect/>
          </a:stretch>
        </p:blipFill>
        <p:spPr>
          <a:xfrm>
            <a:off x="2225891" y="4822285"/>
            <a:ext cx="2857500" cy="1190625"/>
          </a:xfrm>
          <a:prstGeom prst="rect">
            <a:avLst/>
          </a:prstGeom>
        </p:spPr>
      </p:pic>
      <p:sp>
        <p:nvSpPr>
          <p:cNvPr id="5" name="Rectangle 4"/>
          <p:cNvSpPr/>
          <p:nvPr/>
        </p:nvSpPr>
        <p:spPr>
          <a:xfrm>
            <a:off x="2225891" y="4822284"/>
            <a:ext cx="2857500" cy="11906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rot="20630988">
            <a:off x="2796466" y="5317725"/>
            <a:ext cx="1038687" cy="133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514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[m x n] : m</a:t>
            </a:r>
            <a:r>
              <a:rPr lang="en-US" dirty="0"/>
              <a:t>, n ∈ Z +</a:t>
            </a:r>
          </a:p>
        </p:txBody>
      </p:sp>
      <p:sp>
        <p:nvSpPr>
          <p:cNvPr id="3" name="Content Placeholder 2"/>
          <p:cNvSpPr>
            <a:spLocks noGrp="1"/>
          </p:cNvSpPr>
          <p:nvPr>
            <p:ph idx="1"/>
          </p:nvPr>
        </p:nvSpPr>
        <p:spPr/>
        <p:txBody>
          <a:bodyPr/>
          <a:lstStyle/>
          <a:p>
            <a:pPr marL="0" indent="0">
              <a:buNone/>
            </a:pPr>
            <a:r>
              <a:rPr lang="en-US" dirty="0" smtClean="0"/>
              <a:t>To analyze the path of travel:</a:t>
            </a:r>
            <a:endParaRPr lang="en-US" dirty="0" smtClean="0"/>
          </a:p>
          <a:p>
            <a:r>
              <a:rPr lang="en-US" dirty="0" smtClean="0"/>
              <a:t>Speed does not matter, so we </a:t>
            </a:r>
          </a:p>
          <a:p>
            <a:pPr marL="0" indent="0">
              <a:buNone/>
            </a:pPr>
            <a:r>
              <a:rPr lang="en-US" dirty="0"/>
              <a:t> </a:t>
            </a:r>
            <a:r>
              <a:rPr lang="en-US" dirty="0" smtClean="0"/>
              <a:t>  can just consider </a:t>
            </a:r>
            <a:r>
              <a:rPr lang="el-GR" dirty="0" smtClean="0"/>
              <a:t>θ</a:t>
            </a:r>
            <a:endParaRPr lang="en-US" dirty="0" smtClean="0"/>
          </a:p>
        </p:txBody>
      </p:sp>
      <p:pic>
        <p:nvPicPr>
          <p:cNvPr id="4" name="Picture 3"/>
          <p:cNvPicPr>
            <a:picLocks noChangeAspect="1"/>
          </p:cNvPicPr>
          <p:nvPr/>
        </p:nvPicPr>
        <p:blipFill>
          <a:blip r:embed="rId2"/>
          <a:stretch>
            <a:fillRect/>
          </a:stretch>
        </p:blipFill>
        <p:spPr>
          <a:xfrm>
            <a:off x="6080345" y="2852856"/>
            <a:ext cx="4359718" cy="3928172"/>
          </a:xfrm>
          <a:prstGeom prst="rect">
            <a:avLst/>
          </a:prstGeom>
        </p:spPr>
      </p:pic>
    </p:spTree>
    <p:extLst>
      <p:ext uri="{BB962C8B-B14F-4D97-AF65-F5344CB8AC3E}">
        <p14:creationId xmlns:p14="http://schemas.microsoft.com/office/powerpoint/2010/main" val="901568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015"/>
            <a:ext cx="10515600" cy="1325563"/>
          </a:xfrm>
        </p:spPr>
        <p:txBody>
          <a:bodyPr/>
          <a:lstStyle/>
          <a:p>
            <a:r>
              <a:rPr lang="en-US" dirty="0" smtClean="0"/>
              <a:t>Challenges</a:t>
            </a:r>
            <a:endParaRPr lang="en-US" dirty="0"/>
          </a:p>
        </p:txBody>
      </p:sp>
      <p:sp>
        <p:nvSpPr>
          <p:cNvPr id="3" name="Content Placeholder 2"/>
          <p:cNvSpPr>
            <a:spLocks noGrp="1"/>
          </p:cNvSpPr>
          <p:nvPr>
            <p:ph idx="1"/>
          </p:nvPr>
        </p:nvSpPr>
        <p:spPr>
          <a:xfrm>
            <a:off x="838200" y="1515524"/>
            <a:ext cx="10515600" cy="4351338"/>
          </a:xfrm>
        </p:spPr>
        <p:txBody>
          <a:bodyPr/>
          <a:lstStyle/>
          <a:p>
            <a:r>
              <a:rPr lang="en-US" dirty="0" smtClean="0"/>
              <a:t>It’s </a:t>
            </a:r>
            <a:r>
              <a:rPr lang="en-US" dirty="0" smtClean="0"/>
              <a:t>harder </a:t>
            </a:r>
            <a:r>
              <a:rPr lang="en-US" dirty="0" smtClean="0"/>
              <a:t>to analyze trajectories that bounce</a:t>
            </a:r>
          </a:p>
          <a:p>
            <a:r>
              <a:rPr lang="en-US" dirty="0" smtClean="0"/>
              <a:t>We can start off by looking at a simpler form </a:t>
            </a:r>
            <a:r>
              <a:rPr lang="en-US" dirty="0" smtClean="0">
                <a:sym typeface="Wingdings" panose="05000000000000000000" pitchFamily="2" charset="2"/>
              </a:rPr>
              <a:t>Pacman Billiards</a:t>
            </a:r>
            <a:endParaRPr lang="en-US" dirty="0"/>
          </a:p>
        </p:txBody>
      </p:sp>
      <p:sp>
        <p:nvSpPr>
          <p:cNvPr id="5" name="Rectangle 4"/>
          <p:cNvSpPr/>
          <p:nvPr/>
        </p:nvSpPr>
        <p:spPr>
          <a:xfrm>
            <a:off x="1686877" y="3286429"/>
            <a:ext cx="2995115" cy="3025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a:off x="5311471" y="4381720"/>
            <a:ext cx="1447137" cy="96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0313" y="2625695"/>
            <a:ext cx="3671374" cy="4062987"/>
          </a:xfrm>
          <a:prstGeom prst="rect">
            <a:avLst/>
          </a:prstGeom>
        </p:spPr>
      </p:pic>
      <p:sp>
        <p:nvSpPr>
          <p:cNvPr id="11" name="Rectangle 10"/>
          <p:cNvSpPr/>
          <p:nvPr/>
        </p:nvSpPr>
        <p:spPr>
          <a:xfrm>
            <a:off x="7476088" y="3286427"/>
            <a:ext cx="2944021" cy="3025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6088" y="3286427"/>
            <a:ext cx="2944021" cy="3025471"/>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6877" y="3286427"/>
            <a:ext cx="2995115" cy="3025471"/>
          </a:xfrm>
          <a:prstGeom prst="rect">
            <a:avLst/>
          </a:prstGeom>
        </p:spPr>
      </p:pic>
      <p:sp>
        <p:nvSpPr>
          <p:cNvPr id="4" name="TextBox 3"/>
          <p:cNvSpPr txBox="1"/>
          <p:nvPr/>
        </p:nvSpPr>
        <p:spPr>
          <a:xfrm>
            <a:off x="2242509" y="2821149"/>
            <a:ext cx="1883849" cy="369332"/>
          </a:xfrm>
          <a:prstGeom prst="rect">
            <a:avLst/>
          </a:prstGeom>
          <a:noFill/>
        </p:spPr>
        <p:txBody>
          <a:bodyPr wrap="none" rtlCol="0">
            <a:spAutoFit/>
          </a:bodyPr>
          <a:lstStyle/>
          <a:p>
            <a:r>
              <a:rPr lang="en-US" dirty="0" smtClean="0"/>
              <a:t>Normal Billiards</a:t>
            </a:r>
            <a:endParaRPr lang="en-US" dirty="0"/>
          </a:p>
        </p:txBody>
      </p:sp>
      <p:sp>
        <p:nvSpPr>
          <p:cNvPr id="12" name="TextBox 11"/>
          <p:cNvSpPr txBox="1"/>
          <p:nvPr/>
        </p:nvSpPr>
        <p:spPr>
          <a:xfrm>
            <a:off x="8006173" y="2792941"/>
            <a:ext cx="1920719" cy="369332"/>
          </a:xfrm>
          <a:prstGeom prst="rect">
            <a:avLst/>
          </a:prstGeom>
          <a:noFill/>
        </p:spPr>
        <p:txBody>
          <a:bodyPr wrap="none" rtlCol="0">
            <a:spAutoFit/>
          </a:bodyPr>
          <a:lstStyle/>
          <a:p>
            <a:r>
              <a:rPr lang="en-US" dirty="0" smtClean="0"/>
              <a:t>Pacman Billiards</a:t>
            </a:r>
            <a:endParaRPr lang="en-US" dirty="0"/>
          </a:p>
        </p:txBody>
      </p:sp>
    </p:spTree>
    <p:extLst>
      <p:ext uri="{BB962C8B-B14F-4D97-AF65-F5344CB8AC3E}">
        <p14:creationId xmlns:p14="http://schemas.microsoft.com/office/powerpoint/2010/main" val="36282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4"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343"/>
            <a:ext cx="10515600" cy="1325563"/>
          </a:xfrm>
        </p:spPr>
        <p:txBody>
          <a:bodyPr/>
          <a:lstStyle/>
          <a:p>
            <a:pPr algn="ctr"/>
            <a:r>
              <a:rPr lang="en-US" dirty="0" smtClean="0"/>
              <a:t>Duplicated Table Analysis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391" y="1362735"/>
            <a:ext cx="4706032" cy="4739127"/>
          </a:xfrm>
        </p:spPr>
      </p:pic>
      <p:sp>
        <p:nvSpPr>
          <p:cNvPr id="4" name="Content Placeholder 2"/>
          <p:cNvSpPr txBox="1">
            <a:spLocks/>
          </p:cNvSpPr>
          <p:nvPr/>
        </p:nvSpPr>
        <p:spPr>
          <a:xfrm>
            <a:off x="4167554" y="1491906"/>
            <a:ext cx="8024446" cy="499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smtClean="0"/>
              <a:t>Duplicate tables are a direct copy of the original table</a:t>
            </a:r>
          </a:p>
          <a:p>
            <a:pPr lvl="2"/>
            <a:r>
              <a:rPr lang="en-US" dirty="0" smtClean="0"/>
              <a:t>When stacked, they are just the adjacent table translated by m, -m, n, or -n</a:t>
            </a:r>
          </a:p>
          <a:p>
            <a:pPr lvl="1"/>
            <a:r>
              <a:rPr lang="en-US" dirty="0" smtClean="0"/>
              <a:t>The path in a duplicated table is equivalent to the reflection of that path, since the side of the original table that the path passes through corresponds to the opposite side of the duplicate table</a:t>
            </a:r>
          </a:p>
          <a:p>
            <a:pPr lvl="2"/>
            <a:r>
              <a:rPr lang="en-US" dirty="0" smtClean="0"/>
              <a:t>No reflection needed in the duplicate table!</a:t>
            </a:r>
          </a:p>
        </p:txBody>
      </p:sp>
    </p:spTree>
    <p:extLst>
      <p:ext uri="{BB962C8B-B14F-4D97-AF65-F5344CB8AC3E}">
        <p14:creationId xmlns:p14="http://schemas.microsoft.com/office/powerpoint/2010/main" val="261571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Path Analysis</a:t>
            </a:r>
            <a:endParaRPr lang="en-US" dirty="0"/>
          </a:p>
        </p:txBody>
      </p:sp>
      <p:sp>
        <p:nvSpPr>
          <p:cNvPr id="3" name="Content Placeholder 2"/>
          <p:cNvSpPr>
            <a:spLocks noGrp="1"/>
          </p:cNvSpPr>
          <p:nvPr>
            <p:ph idx="1"/>
          </p:nvPr>
        </p:nvSpPr>
        <p:spPr/>
        <p:txBody>
          <a:bodyPr/>
          <a:lstStyle/>
          <a:p>
            <a:pPr lvl="1"/>
            <a:r>
              <a:rPr lang="en-US" dirty="0" smtClean="0"/>
              <a:t>A path is “closed” if it returns back to its starting position at the same </a:t>
            </a:r>
            <a:r>
              <a:rPr lang="el-GR" dirty="0" smtClean="0"/>
              <a:t>θ</a:t>
            </a:r>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564" y="2354642"/>
            <a:ext cx="4009497" cy="4050133"/>
          </a:xfrm>
          <a:prstGeom prst="rect">
            <a:avLst/>
          </a:prstGeom>
        </p:spPr>
      </p:pic>
      <p:sp>
        <p:nvSpPr>
          <p:cNvPr id="7" name="Rectangle 6"/>
          <p:cNvSpPr/>
          <p:nvPr/>
        </p:nvSpPr>
        <p:spPr>
          <a:xfrm>
            <a:off x="3981564" y="2354642"/>
            <a:ext cx="4009497" cy="40501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4296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Path Analysis</a:t>
            </a:r>
            <a:endParaRPr lang="en-US" dirty="0"/>
          </a:p>
        </p:txBody>
      </p:sp>
      <p:sp>
        <p:nvSpPr>
          <p:cNvPr id="3" name="Content Placeholder 2"/>
          <p:cNvSpPr>
            <a:spLocks noGrp="1"/>
          </p:cNvSpPr>
          <p:nvPr>
            <p:ph idx="1"/>
          </p:nvPr>
        </p:nvSpPr>
        <p:spPr/>
        <p:txBody>
          <a:bodyPr/>
          <a:lstStyle/>
          <a:p>
            <a:r>
              <a:rPr lang="en-US" dirty="0" smtClean="0"/>
              <a:t>For e</a:t>
            </a:r>
            <a:r>
              <a:rPr lang="en-US" dirty="0" smtClean="0"/>
              <a:t>very </a:t>
            </a:r>
            <a:r>
              <a:rPr lang="en-US" dirty="0"/>
              <a:t>point that the initial path goes through in a duplicated table, it also goes through in the actual table</a:t>
            </a:r>
          </a:p>
          <a:p>
            <a:r>
              <a:rPr lang="en-US" dirty="0" smtClean="0"/>
              <a:t>Any paths which go </a:t>
            </a:r>
            <a:r>
              <a:rPr lang="en-US" dirty="0"/>
              <a:t>through the starting point in the duplicated </a:t>
            </a:r>
            <a:r>
              <a:rPr lang="en-US" dirty="0" smtClean="0"/>
              <a:t>tables will </a:t>
            </a:r>
            <a:r>
              <a:rPr lang="en-US" dirty="0"/>
              <a:t>be </a:t>
            </a:r>
            <a:r>
              <a:rPr lang="en-US" dirty="0" smtClean="0"/>
              <a:t>closed</a:t>
            </a:r>
            <a:endParaRPr lang="en-US" dirty="0"/>
          </a:p>
        </p:txBody>
      </p:sp>
    </p:spTree>
    <p:extLst>
      <p:ext uri="{BB962C8B-B14F-4D97-AF65-F5344CB8AC3E}">
        <p14:creationId xmlns:p14="http://schemas.microsoft.com/office/powerpoint/2010/main" val="39628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758" y="309466"/>
            <a:ext cx="10515600" cy="1325563"/>
          </a:xfrm>
        </p:spPr>
        <p:txBody>
          <a:bodyPr/>
          <a:lstStyle/>
          <a:p>
            <a:r>
              <a:rPr lang="en-US" dirty="0" smtClean="0"/>
              <a:t>Finding </a:t>
            </a:r>
            <a:r>
              <a:rPr lang="el-GR" dirty="0" smtClean="0"/>
              <a:t>θ</a:t>
            </a:r>
            <a:r>
              <a:rPr lang="en-US" dirty="0" smtClean="0"/>
              <a:t> for a path that closes up</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87047" y="1550504"/>
            <a:ext cx="5220971" cy="5176299"/>
          </a:xfrm>
        </p:spPr>
      </p:pic>
      <p:sp>
        <p:nvSpPr>
          <p:cNvPr id="5" name="Rectangle 4"/>
          <p:cNvSpPr/>
          <p:nvPr/>
        </p:nvSpPr>
        <p:spPr>
          <a:xfrm>
            <a:off x="6687047" y="1550504"/>
            <a:ext cx="5220971" cy="5176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487671" y="2969395"/>
            <a:ext cx="5912808" cy="1653890"/>
          </a:xfrm>
          <a:prstGeom prst="rect">
            <a:avLst/>
          </a:prstGeom>
        </p:spPr>
      </p:pic>
      <p:sp>
        <p:nvSpPr>
          <p:cNvPr id="6" name="TextBox 5"/>
          <p:cNvSpPr txBox="1"/>
          <p:nvPr/>
        </p:nvSpPr>
        <p:spPr>
          <a:xfrm>
            <a:off x="413886" y="5009949"/>
            <a:ext cx="5553777" cy="646331"/>
          </a:xfrm>
          <a:prstGeom prst="rect">
            <a:avLst/>
          </a:prstGeom>
          <a:noFill/>
        </p:spPr>
        <p:txBody>
          <a:bodyPr wrap="square" rtlCol="0">
            <a:spAutoFit/>
          </a:bodyPr>
          <a:lstStyle/>
          <a:p>
            <a:r>
              <a:rPr lang="en-US" dirty="0" smtClean="0"/>
              <a:t>The angle of the closed path is not dependent on the starting point</a:t>
            </a:r>
            <a:endParaRPr lang="en-US" dirty="0"/>
          </a:p>
        </p:txBody>
      </p:sp>
    </p:spTree>
    <p:extLst>
      <p:ext uri="{BB962C8B-B14F-4D97-AF65-F5344CB8AC3E}">
        <p14:creationId xmlns:p14="http://schemas.microsoft.com/office/powerpoint/2010/main" val="190338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Billiards Template">
      <a:dk1>
        <a:sysClr val="windowText" lastClr="000000"/>
      </a:dk1>
      <a:lt1>
        <a:srgbClr val="F4FBD3"/>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ustom 1">
      <a:majorFont>
        <a:latin typeface="Georgia"/>
        <a:ea typeface=""/>
        <a:cs typeface=""/>
      </a:majorFont>
      <a:minorFont>
        <a:latin typeface="Georgi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424</TotalTime>
  <Words>1035</Words>
  <Application>Microsoft Office PowerPoint</Application>
  <PresentationFormat>Widescreen</PresentationFormat>
  <Paragraphs>98</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Georgia</vt:lpstr>
      <vt:lpstr>Wingdings</vt:lpstr>
      <vt:lpstr>Office Theme</vt:lpstr>
      <vt:lpstr>Billiards Trajectories</vt:lpstr>
      <vt:lpstr>Introduction</vt:lpstr>
      <vt:lpstr>Some Rules</vt:lpstr>
      <vt:lpstr>Table of [m x n] : m, n ∈ Z +</vt:lpstr>
      <vt:lpstr>Challenges</vt:lpstr>
      <vt:lpstr>Duplicated Table Analysis</vt:lpstr>
      <vt:lpstr>Closed Path Analysis</vt:lpstr>
      <vt:lpstr>Closed Path Analysis</vt:lpstr>
      <vt:lpstr>Finding θ for a path that closes up</vt:lpstr>
      <vt:lpstr>This θ is not unique</vt:lpstr>
      <vt:lpstr>These closed paths have a pattern</vt:lpstr>
      <vt:lpstr>How about paths that don’t close up?</vt:lpstr>
      <vt:lpstr>So does this path hit every point?</vt:lpstr>
      <vt:lpstr>Does it pass through all table regions?</vt:lpstr>
      <vt:lpstr>Does it pass through all table regions?</vt:lpstr>
      <vt:lpstr>How does this help?</vt:lpstr>
      <vt:lpstr>Conclusion</vt:lpstr>
      <vt:lpstr>Real Billiards Analysis</vt:lpstr>
      <vt:lpstr>Duplicated Analysis</vt:lpstr>
      <vt:lpstr>PowerPoint Presentation</vt:lpstr>
      <vt:lpstr>Closed paths in Real Billiards </vt:lpstr>
      <vt:lpstr>2 Different Types of closed paths</vt:lpstr>
      <vt:lpstr>Graph of S2 and S4</vt:lpstr>
      <vt:lpstr>Graph of F2 and F4</vt:lpstr>
      <vt:lpstr>How many paths at each n?</vt:lpstr>
      <vt:lpstr>PowerPoint Presentation</vt:lpstr>
      <vt:lpstr>PowerPoint Presentation</vt:lpstr>
      <vt:lpstr>References</vt:lpstr>
    </vt:vector>
  </TitlesOfParts>
  <Company>Boston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Billiards Trajectories</dc:title>
  <dc:creator>John Mikulskis</dc:creator>
  <cp:lastModifiedBy>John Mikulskis</cp:lastModifiedBy>
  <cp:revision>39</cp:revision>
  <dcterms:created xsi:type="dcterms:W3CDTF">2019-04-30T00:21:16Z</dcterms:created>
  <dcterms:modified xsi:type="dcterms:W3CDTF">2019-04-30T08:04:56Z</dcterms:modified>
</cp:coreProperties>
</file>